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b24623e6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b24623e6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b24623e6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b24623e6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33b37cb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33b37cb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a95021d4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a95021d4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a95021d4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a95021d4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a95021d4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a95021d4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9869e471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9869e471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b24623e6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b24623e6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5458af6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5458af6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b24623e6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b24623e6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24623e6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24623e6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b24623e6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b24623e6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b24623e6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b24623e6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68.png"/><Relationship Id="rId7" Type="http://schemas.openxmlformats.org/officeDocument/2006/relationships/image" Target="../media/image5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67.png"/><Relationship Id="rId8" Type="http://schemas.openxmlformats.org/officeDocument/2006/relationships/image" Target="../media/image7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8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9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Relationship Id="rId8" Type="http://schemas.openxmlformats.org/officeDocument/2006/relationships/image" Target="../media/image9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01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12425"/>
            <a:ext cx="8595300" cy="4674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7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algorithm?</a:t>
            </a:r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114" name="Google Shape;111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the other steps are complete, it is time for a plan. An </a:t>
            </a:r>
            <a:r>
              <a:rPr b="1" lang="en" sz="2000"/>
              <a:t>algorithm </a:t>
            </a:r>
            <a:r>
              <a:rPr lang="en" sz="2000"/>
              <a:t>is a set of </a:t>
            </a:r>
            <a:r>
              <a:rPr lang="en" sz="2000">
                <a:solidFill>
                  <a:schemeClr val="dk1"/>
                </a:solidFill>
              </a:rPr>
              <a:t>step-by-step </a:t>
            </a:r>
            <a:r>
              <a:rPr lang="en" sz="2000"/>
              <a:t>instructions that provide a solution to the problem.  </a:t>
            </a:r>
            <a:endParaRPr sz="2800"/>
          </a:p>
        </p:txBody>
      </p:sp>
      <p:sp>
        <p:nvSpPr>
          <p:cNvPr id="1115" name="Google Shape;111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3607175" y="1745425"/>
            <a:ext cx="4858500" cy="28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241"/>
                </a:solidFill>
                <a:highlight>
                  <a:srgbClr val="FFFFFF"/>
                </a:highlight>
              </a:rPr>
              <a:t>HOW TO SOLVE A PUZZLE</a:t>
            </a:r>
            <a:endParaRPr b="1" sz="1200">
              <a:solidFill>
                <a:srgbClr val="42424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Choose a puzzle 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Flip all pieces face up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Find all the edge pieces.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Use edge pieces to create frame.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Group the remaining pieces by color.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In each color group, find the special pieces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Break down the image into small sections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Work on one section at a time, paying attention to colors and special pieces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Join completed section inside of frame.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117" name="Google Shape;1117;p78"/>
          <p:cNvSpPr/>
          <p:nvPr/>
        </p:nvSpPr>
        <p:spPr>
          <a:xfrm>
            <a:off x="3601775" y="1619025"/>
            <a:ext cx="4869300" cy="3257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8"/>
          <p:cNvSpPr txBox="1"/>
          <p:nvPr/>
        </p:nvSpPr>
        <p:spPr>
          <a:xfrm>
            <a:off x="-373825" y="1696800"/>
            <a:ext cx="40797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00"/>
              <a:t> </a:t>
            </a:r>
            <a:endParaRPr sz="17400"/>
          </a:p>
        </p:txBody>
      </p:sp>
      <p:pic>
        <p:nvPicPr>
          <p:cNvPr id="1119" name="Google Shape;11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00" y="1619025"/>
            <a:ext cx="2917825" cy="3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 we apply computational thinking to solve coding challenges? </a:t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Problem-Solving Tools of the Trade	</a:t>
            </a:r>
            <a:endParaRPr/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0" y="853751"/>
            <a:ext cx="9168600" cy="3442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User stories and acceptance criteria help us clarify the scope of the problem and break it down into manageable parts.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3" name="Google Shape;1133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0"/>
          <p:cNvSpPr/>
          <p:nvPr/>
        </p:nvSpPr>
        <p:spPr>
          <a:xfrm>
            <a:off x="378400" y="4253975"/>
            <a:ext cx="7204800" cy="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0"/>
          <p:cNvSpPr txBox="1"/>
          <p:nvPr/>
        </p:nvSpPr>
        <p:spPr>
          <a:xfrm>
            <a:off x="-12300" y="1716250"/>
            <a:ext cx="4268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80"/>
          <p:cNvSpPr txBox="1"/>
          <p:nvPr/>
        </p:nvSpPr>
        <p:spPr>
          <a:xfrm>
            <a:off x="4957950" y="1716250"/>
            <a:ext cx="4083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6500"/>
            <a:ext cx="9144001" cy="29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0"/>
          <p:cNvSpPr txBox="1"/>
          <p:nvPr/>
        </p:nvSpPr>
        <p:spPr>
          <a:xfrm>
            <a:off x="508800" y="4274375"/>
            <a:ext cx="23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User Story</a:t>
            </a:r>
            <a:endParaRPr b="1" sz="2400"/>
          </a:p>
        </p:txBody>
      </p:sp>
      <p:sp>
        <p:nvSpPr>
          <p:cNvPr id="1139" name="Google Shape;1139;p80"/>
          <p:cNvSpPr txBox="1"/>
          <p:nvPr/>
        </p:nvSpPr>
        <p:spPr>
          <a:xfrm>
            <a:off x="5223150" y="4296575"/>
            <a:ext cx="308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Acceptance Criteria</a:t>
            </a:r>
            <a:endParaRPr b="1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Goals and Rewards: </a:t>
            </a:r>
            <a:r>
              <a:rPr lang="en"/>
              <a:t>User Stories	</a:t>
            </a:r>
            <a:endParaRPr/>
          </a:p>
        </p:txBody>
      </p:sp>
      <p:sp>
        <p:nvSpPr>
          <p:cNvPr id="1145" name="Google Shape;1145;p81"/>
          <p:cNvSpPr txBox="1"/>
          <p:nvPr>
            <p:ph idx="1" type="subTitle"/>
          </p:nvPr>
        </p:nvSpPr>
        <p:spPr>
          <a:xfrm>
            <a:off x="0" y="649475"/>
            <a:ext cx="9067800" cy="41514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24292E"/>
                </a:solidFill>
                <a:highlight>
                  <a:schemeClr val="lt1"/>
                </a:highlight>
              </a:rPr>
              <a:t>A **user story** helps us identify the end goal and communicate how the solution will meet that goal. </a:t>
            </a:r>
            <a:endParaRPr sz="19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 user story follows a specific format: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“As a</a:t>
            </a:r>
            <a:r>
              <a:rPr b="1" lang="en" sz="2000">
                <a:solidFill>
                  <a:srgbClr val="FF0000"/>
                </a:solidFill>
              </a:rPr>
              <a:t> [user],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I want to </a:t>
            </a:r>
            <a:r>
              <a:rPr b="1" lang="en" sz="2000">
                <a:solidFill>
                  <a:srgbClr val="FF0000"/>
                </a:solidFill>
              </a:rPr>
              <a:t>[do something],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so that I can </a:t>
            </a:r>
            <a:r>
              <a:rPr b="1" lang="en" sz="2000">
                <a:solidFill>
                  <a:srgbClr val="FF0000"/>
                </a:solidFill>
              </a:rPr>
              <a:t>[realize a reward]</a:t>
            </a:r>
            <a:r>
              <a:rPr b="1" lang="en" sz="2000">
                <a:solidFill>
                  <a:schemeClr val="dk1"/>
                </a:solidFill>
              </a:rPr>
              <a:t>.”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[user]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is the end user or customer.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[do something]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identifies the goal the solution must address.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[realize a reward]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describes when the goal is met.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46" name="Google Shape;11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1"/>
          <p:cNvSpPr/>
          <p:nvPr/>
        </p:nvSpPr>
        <p:spPr>
          <a:xfrm>
            <a:off x="378400" y="4253975"/>
            <a:ext cx="7204800" cy="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4662900" y="1216675"/>
            <a:ext cx="41619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0"/>
          </a:p>
        </p:txBody>
      </p:sp>
      <p:pic>
        <p:nvPicPr>
          <p:cNvPr id="1149" name="Google Shape;1149;p81"/>
          <p:cNvPicPr preferRelativeResize="0"/>
          <p:nvPr/>
        </p:nvPicPr>
        <p:blipFill rotWithShape="1">
          <a:blip r:embed="rId3">
            <a:alphaModFix/>
          </a:blip>
          <a:srcRect b="-3766" l="0" r="0" t="0"/>
          <a:stretch/>
        </p:blipFill>
        <p:spPr>
          <a:xfrm>
            <a:off x="5716450" y="1181775"/>
            <a:ext cx="2793374" cy="27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Specific: Acceptance Criteria</a:t>
            </a:r>
            <a:r>
              <a:rPr lang="en"/>
              <a:t>	</a:t>
            </a:r>
            <a:endParaRPr/>
          </a:p>
        </p:txBody>
      </p:sp>
      <p:sp>
        <p:nvSpPr>
          <p:cNvPr id="1155" name="Google Shape;1155;p82"/>
          <p:cNvSpPr txBox="1"/>
          <p:nvPr>
            <p:ph idx="1" type="subTitle"/>
          </p:nvPr>
        </p:nvSpPr>
        <p:spPr>
          <a:xfrm>
            <a:off x="0" y="853750"/>
            <a:ext cx="86994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Acceptance criteria </a:t>
            </a:r>
            <a:r>
              <a:rPr lang="en" sz="2000">
                <a:solidFill>
                  <a:schemeClr val="dk1"/>
                </a:solidFill>
              </a:rPr>
              <a:t>provide the conditions that must be me</a:t>
            </a:r>
            <a:r>
              <a:rPr lang="en" sz="2000">
                <a:solidFill>
                  <a:schemeClr val="dk1"/>
                </a:solidFill>
              </a:rPr>
              <a:t>t for the goal to be accomplished and the solution accepted by the user.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6" name="Google Shape;1156;p82"/>
          <p:cNvSpPr txBox="1"/>
          <p:nvPr/>
        </p:nvSpPr>
        <p:spPr>
          <a:xfrm>
            <a:off x="5794800" y="1553500"/>
            <a:ext cx="27996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sp>
        <p:nvSpPr>
          <p:cNvPr id="1157" name="Google Shape;1157;p82"/>
          <p:cNvSpPr txBox="1"/>
          <p:nvPr>
            <p:ph idx="1" type="subTitle"/>
          </p:nvPr>
        </p:nvSpPr>
        <p:spPr>
          <a:xfrm>
            <a:off x="0" y="1856850"/>
            <a:ext cx="60570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Acceptance criteria define what specific tasks or functions must be done to solve the problem presented in the user story and have a clear pass or fail result. All criteria must pass for the solution to be accepted.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8" name="Google Shape;1158;p82"/>
          <p:cNvSpPr txBox="1"/>
          <p:nvPr>
            <p:ph idx="1" type="subTitle"/>
          </p:nvPr>
        </p:nvSpPr>
        <p:spPr>
          <a:xfrm>
            <a:off x="0" y="3865300"/>
            <a:ext cx="82644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For example: </a:t>
            </a:r>
            <a:r>
              <a:rPr lang="en" sz="2200">
                <a:solidFill>
                  <a:srgbClr val="24292E"/>
                </a:solidFill>
                <a:highlight>
                  <a:srgbClr val="FFFFFF"/>
                </a:highlight>
              </a:rPr>
              <a:t>It's done when there is a contact form that includes a text box for a visitor’s name and email.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59" name="Google Shape;11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00" y="1622158"/>
            <a:ext cx="2799600" cy="236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 Solution</a:t>
            </a:r>
            <a:r>
              <a:rPr lang="en"/>
              <a:t>	</a:t>
            </a:r>
            <a:endParaRPr/>
          </a:p>
        </p:txBody>
      </p:sp>
      <p:sp>
        <p:nvSpPr>
          <p:cNvPr id="1165" name="Google Shape;1165;p83"/>
          <p:cNvSpPr txBox="1"/>
          <p:nvPr>
            <p:ph idx="1" type="subTitle"/>
          </p:nvPr>
        </p:nvSpPr>
        <p:spPr>
          <a:xfrm>
            <a:off x="0" y="853750"/>
            <a:ext cx="9168600" cy="3985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66" name="Google Shape;1166;p83"/>
          <p:cNvSpPr txBox="1"/>
          <p:nvPr/>
        </p:nvSpPr>
        <p:spPr>
          <a:xfrm>
            <a:off x="5794800" y="2056575"/>
            <a:ext cx="27996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sp>
        <p:nvSpPr>
          <p:cNvPr id="1167" name="Google Shape;1167;p83"/>
          <p:cNvSpPr txBox="1"/>
          <p:nvPr/>
        </p:nvSpPr>
        <p:spPr>
          <a:xfrm>
            <a:off x="588150" y="3135825"/>
            <a:ext cx="7992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solution is a set of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step-by-step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instructions that address each of the acceptance criteria and clearly meet the user’s goal and reward as described in the user story.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83"/>
          <p:cNvSpPr txBox="1"/>
          <p:nvPr/>
        </p:nvSpPr>
        <p:spPr>
          <a:xfrm>
            <a:off x="2906375" y="715525"/>
            <a:ext cx="33351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pic>
        <p:nvPicPr>
          <p:cNvPr id="1169" name="Google Shape;11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75" y="715525"/>
            <a:ext cx="2799600" cy="2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computational thinking?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 </a:t>
            </a:r>
            <a:r>
              <a:rPr lang="en"/>
              <a:t>	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853751"/>
            <a:ext cx="9168600" cy="344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Computational thinking</a:t>
            </a:r>
            <a:r>
              <a:rPr lang="en" sz="19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way of logically breaking down a problem so that we can develop a step-by-step solution.</a:t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Key principles of computational thinking include the following: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Decomposition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Pattern recognition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Abstraction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Algorithms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decomposition?</a:t>
            </a:r>
            <a:endParaRPr/>
          </a:p>
        </p:txBody>
      </p:sp>
      <p:pic>
        <p:nvPicPr>
          <p:cNvPr id="1061" name="Google Shape;10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1067" name="Google Shape;10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use </a:t>
            </a:r>
            <a:r>
              <a:rPr b="1" lang="en" sz="2000"/>
              <a:t>decomposition </a:t>
            </a:r>
            <a:r>
              <a:rPr lang="en" sz="2000"/>
              <a:t>to break down a problem down into smaller, more manageable parts.</a:t>
            </a:r>
            <a:endParaRPr sz="2800"/>
          </a:p>
        </p:txBody>
      </p:sp>
      <p:sp>
        <p:nvSpPr>
          <p:cNvPr id="1068" name="Google Shape;106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2"/>
          <p:cNvSpPr txBox="1"/>
          <p:nvPr/>
        </p:nvSpPr>
        <p:spPr>
          <a:xfrm>
            <a:off x="5210250" y="1412513"/>
            <a:ext cx="32001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/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" y="1532950"/>
            <a:ext cx="8885875" cy="33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pattern recognition?</a:t>
            </a:r>
            <a:endParaRPr/>
          </a:p>
        </p:txBody>
      </p:sp>
      <p:pic>
        <p:nvPicPr>
          <p:cNvPr id="1077" name="Google Shape;10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recognition </a:t>
            </a:r>
            <a:endParaRPr/>
          </a:p>
        </p:txBody>
      </p:sp>
      <p:sp>
        <p:nvSpPr>
          <p:cNvPr id="1083" name="Google Shape;108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Once a problem is broken down, we use </a:t>
            </a:r>
            <a:r>
              <a:rPr b="1" lang="en" sz="2000"/>
              <a:t>pattern recognition </a:t>
            </a:r>
            <a:r>
              <a:rPr lang="en" sz="2000"/>
              <a:t>to find </a:t>
            </a:r>
            <a:r>
              <a:rPr lang="en" sz="2000"/>
              <a:t>similarities and patterns among the smaller parts. This helps us solve the problem more efficiently.</a:t>
            </a:r>
            <a:r>
              <a:rPr lang="en" sz="2000"/>
              <a:t> </a:t>
            </a:r>
            <a:endParaRPr sz="2800"/>
          </a:p>
        </p:txBody>
      </p:sp>
      <p:sp>
        <p:nvSpPr>
          <p:cNvPr id="1084" name="Google Shape;108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 txBox="1"/>
          <p:nvPr/>
        </p:nvSpPr>
        <p:spPr>
          <a:xfrm>
            <a:off x="-12300" y="1706525"/>
            <a:ext cx="9144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/>
          </a:p>
        </p:txBody>
      </p:sp>
      <p:pic>
        <p:nvPicPr>
          <p:cNvPr id="1086" name="Google Shape;10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850" y="1776825"/>
            <a:ext cx="6233124" cy="28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5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abstraction?</a:t>
            </a:r>
            <a:endParaRPr/>
          </a:p>
        </p:txBody>
      </p:sp>
      <p:pic>
        <p:nvPicPr>
          <p:cNvPr id="1093" name="Google Shape;10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 </a:t>
            </a:r>
            <a:endParaRPr/>
          </a:p>
        </p:txBody>
      </p:sp>
      <p:sp>
        <p:nvSpPr>
          <p:cNvPr id="1099" name="Google Shape;1099;p76"/>
          <p:cNvSpPr txBox="1"/>
          <p:nvPr>
            <p:ph idx="1" type="subTitle"/>
          </p:nvPr>
        </p:nvSpPr>
        <p:spPr>
          <a:xfrm>
            <a:off x="12300" y="6430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Once patterns are recognized, we use </a:t>
            </a:r>
            <a:r>
              <a:rPr b="1" lang="en" sz="2000"/>
              <a:t>abstraction </a:t>
            </a:r>
            <a:r>
              <a:rPr lang="en" sz="2000"/>
              <a:t>to focus on important and relevant information and filter out what is not needed to solve our problem.  </a:t>
            </a:r>
            <a:endParaRPr sz="2000"/>
          </a:p>
        </p:txBody>
      </p:sp>
      <p:sp>
        <p:nvSpPr>
          <p:cNvPr id="1100" name="Google Shape;110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5" y="1716625"/>
            <a:ext cx="8268851" cy="32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